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8" r:id="rId2"/>
    <p:sldId id="1076" r:id="rId3"/>
    <p:sldId id="2737" r:id="rId4"/>
    <p:sldId id="2722" r:id="rId5"/>
    <p:sldId id="2720" r:id="rId6"/>
    <p:sldId id="2726" r:id="rId7"/>
    <p:sldId id="2729" r:id="rId8"/>
    <p:sldId id="2727" r:id="rId9"/>
    <p:sldId id="2738" r:id="rId10"/>
    <p:sldId id="278" r:id="rId11"/>
    <p:sldId id="1098" r:id="rId12"/>
    <p:sldId id="31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  <a:srgbClr val="990033"/>
    <a:srgbClr val="3399FF"/>
    <a:srgbClr val="0099FF"/>
    <a:srgbClr val="A50021"/>
    <a:srgbClr val="6699FF"/>
    <a:srgbClr val="99CCFF"/>
    <a:srgbClr val="0066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0" autoAdjust="0"/>
    <p:restoredTop sz="89015" autoAdjust="0"/>
  </p:normalViewPr>
  <p:slideViewPr>
    <p:cSldViewPr snapToGrid="0">
      <p:cViewPr varScale="1">
        <p:scale>
          <a:sx n="65" d="100"/>
          <a:sy n="65" d="100"/>
        </p:scale>
        <p:origin x="1536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DD535-D6A4-4058-933D-758629B0F15B}" type="doc">
      <dgm:prSet loTypeId="urn:microsoft.com/office/officeart/2005/8/layout/cycle4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77BACF-7EB1-4FBD-AB73-0CF54E714F9A}">
      <dgm:prSet phldrT="[Текст]" custT="1"/>
      <dgm:spPr>
        <a:solidFill>
          <a:srgbClr val="CCCC00"/>
        </a:solidFill>
      </dgm:spPr>
      <dgm:t>
        <a:bodyPr anchor="ctr" anchorCtr="1"/>
        <a:lstStyle/>
        <a:p>
          <a:pPr algn="l">
            <a:lnSpc>
              <a:spcPct val="100000"/>
            </a:lnSpc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Библиотека цифровых учебных материалов и курсов </a:t>
          </a:r>
        </a:p>
      </dgm:t>
    </dgm:pt>
    <dgm:pt modelId="{81E2C910-4F57-44B3-BED3-6DC9FAB1E42A}" type="parTrans" cxnId="{1174E01F-D4B2-4583-B2C3-4DDABF3E050B}">
      <dgm:prSet/>
      <dgm:spPr/>
      <dgm:t>
        <a:bodyPr/>
        <a:lstStyle/>
        <a:p>
          <a:endParaRPr lang="ru-RU"/>
        </a:p>
      </dgm:t>
    </dgm:pt>
    <dgm:pt modelId="{BC80689D-3192-4500-A80E-19ADADDC3AE3}" type="sibTrans" cxnId="{1174E01F-D4B2-4583-B2C3-4DDABF3E050B}">
      <dgm:prSet/>
      <dgm:spPr/>
      <dgm:t>
        <a:bodyPr/>
        <a:lstStyle/>
        <a:p>
          <a:endParaRPr lang="ru-RU"/>
        </a:p>
      </dgm:t>
    </dgm:pt>
    <dgm:pt modelId="{34BD311F-3557-4A67-AB93-45A6B52EE94D}">
      <dgm:prSet phldrT="[Текст]" custT="1"/>
      <dgm:spPr>
        <a:solidFill>
          <a:schemeClr val="bg2">
            <a:lumMod val="75000"/>
          </a:schemeClr>
        </a:solidFill>
      </dgm:spPr>
      <dgm:t>
        <a:bodyPr anchor="ctr" anchorCtr="1"/>
        <a:lstStyle/>
        <a:p>
          <a:pPr algn="l">
            <a:lnSpc>
              <a:spcPct val="100000"/>
            </a:lnSpc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1С:Оценка качества образования (для школ)</a:t>
          </a:r>
        </a:p>
      </dgm:t>
    </dgm:pt>
    <dgm:pt modelId="{52EF819D-811A-442C-9762-9A153E843FC3}" type="parTrans" cxnId="{67741D29-408D-4483-97C9-5DB9FE06AA99}">
      <dgm:prSet/>
      <dgm:spPr/>
      <dgm:t>
        <a:bodyPr/>
        <a:lstStyle/>
        <a:p>
          <a:endParaRPr lang="ru-RU"/>
        </a:p>
      </dgm:t>
    </dgm:pt>
    <dgm:pt modelId="{EA790768-77FC-4189-B587-D926F1E9FE65}" type="sibTrans" cxnId="{67741D29-408D-4483-97C9-5DB9FE06AA99}">
      <dgm:prSet/>
      <dgm:spPr/>
      <dgm:t>
        <a:bodyPr/>
        <a:lstStyle/>
        <a:p>
          <a:endParaRPr lang="ru-RU"/>
        </a:p>
      </dgm:t>
    </dgm:pt>
    <dgm:pt modelId="{31640DF2-C549-41DA-B737-147688551367}">
      <dgm:prSet phldrT="[Текст]" custT="1"/>
      <dgm:spPr>
        <a:solidFill>
          <a:srgbClr val="FFC000"/>
        </a:solidFill>
      </dgm:spPr>
      <dgm:t>
        <a:bodyPr lIns="0" tIns="0" rIns="36000" bIns="0"/>
        <a:lstStyle/>
        <a:p>
          <a:pPr marL="0" indent="0"/>
          <a:r>
            <a:rPr lang="ru-RU" sz="1400" b="1" dirty="0">
              <a:solidFill>
                <a:srgbClr val="C00000"/>
              </a:solidFill>
            </a:rPr>
            <a:t>  </a:t>
          </a:r>
        </a:p>
      </dgm:t>
    </dgm:pt>
    <dgm:pt modelId="{E0298F1F-4564-467D-B99F-CA347BFA258B}" type="parTrans" cxnId="{2DC004D8-3389-463A-8890-A21DFE12A4A2}">
      <dgm:prSet/>
      <dgm:spPr/>
      <dgm:t>
        <a:bodyPr/>
        <a:lstStyle/>
        <a:p>
          <a:endParaRPr lang="ru-RU"/>
        </a:p>
      </dgm:t>
    </dgm:pt>
    <dgm:pt modelId="{988E227B-1359-4BBE-9AC0-7026D139AFDA}" type="sibTrans" cxnId="{2DC004D8-3389-463A-8890-A21DFE12A4A2}">
      <dgm:prSet/>
      <dgm:spPr/>
      <dgm:t>
        <a:bodyPr/>
        <a:lstStyle/>
        <a:p>
          <a:endParaRPr lang="ru-RU"/>
        </a:p>
      </dgm:t>
    </dgm:pt>
    <dgm:pt modelId="{53D1FB27-E41D-465F-8647-008A86CDF3ED}">
      <dgm:prSet phldrT="[Текст]" custT="1"/>
      <dgm:spPr>
        <a:solidFill>
          <a:srgbClr val="C00000"/>
        </a:solidFill>
      </dgm:spPr>
      <dgm:t>
        <a:bodyPr lIns="108000" rIns="0" anchor="ctr" anchorCtr="1"/>
        <a:lstStyle/>
        <a:p>
          <a:pPr marL="0" lvl="0" indent="0" algn="l" defTabSz="66675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Обучение пользователей</a:t>
          </a:r>
        </a:p>
      </dgm:t>
    </dgm:pt>
    <dgm:pt modelId="{1C17F01C-D0B5-40FA-81C5-9ECC9B6EBCB2}" type="sibTrans" cxnId="{6113F4BC-88E3-4874-9510-EEABB1031C53}">
      <dgm:prSet/>
      <dgm:spPr/>
      <dgm:t>
        <a:bodyPr/>
        <a:lstStyle/>
        <a:p>
          <a:endParaRPr lang="ru-RU"/>
        </a:p>
      </dgm:t>
    </dgm:pt>
    <dgm:pt modelId="{F7E04BDE-10C0-4E32-BE98-EECC943EE8F2}" type="parTrans" cxnId="{6113F4BC-88E3-4874-9510-EEABB1031C53}">
      <dgm:prSet/>
      <dgm:spPr/>
      <dgm:t>
        <a:bodyPr/>
        <a:lstStyle/>
        <a:p>
          <a:endParaRPr lang="ru-RU"/>
        </a:p>
      </dgm:t>
    </dgm:pt>
    <dgm:pt modelId="{176924F6-9576-46DE-A304-80713B040CBC}" type="pres">
      <dgm:prSet presAssocID="{69FDD535-D6A4-4058-933D-758629B0F15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3D562D6-2283-45EF-AE0B-9F1C1C62E49D}" type="pres">
      <dgm:prSet presAssocID="{69FDD535-D6A4-4058-933D-758629B0F15B}" presName="children" presStyleCnt="0"/>
      <dgm:spPr/>
    </dgm:pt>
    <dgm:pt modelId="{C57C41A4-E40F-4DCB-9953-C0DF038036FE}" type="pres">
      <dgm:prSet presAssocID="{69FDD535-D6A4-4058-933D-758629B0F15B}" presName="childPlaceholder" presStyleCnt="0"/>
      <dgm:spPr/>
    </dgm:pt>
    <dgm:pt modelId="{070E5DB3-FFA3-429C-9981-ABC4C8723FF2}" type="pres">
      <dgm:prSet presAssocID="{69FDD535-D6A4-4058-933D-758629B0F15B}" presName="circle" presStyleCnt="0"/>
      <dgm:spPr/>
    </dgm:pt>
    <dgm:pt modelId="{02699610-4822-4D2B-BA76-BA595477CC90}" type="pres">
      <dgm:prSet presAssocID="{69FDD535-D6A4-4058-933D-758629B0F15B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DA6B366C-421E-4F08-AE04-BC5CDBF5ECE9}" type="pres">
      <dgm:prSet presAssocID="{69FDD535-D6A4-4058-933D-758629B0F15B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92A4258-7A41-4EDB-AB3A-7F2B67F8813F}" type="pres">
      <dgm:prSet presAssocID="{69FDD535-D6A4-4058-933D-758629B0F15B}" presName="quadrant3" presStyleLbl="node1" presStyleIdx="2" presStyleCnt="4" custScaleX="100484" custLinFactNeighborX="519" custLinFactNeighborY="-1123">
        <dgm:presLayoutVars>
          <dgm:chMax val="1"/>
          <dgm:bulletEnabled val="1"/>
        </dgm:presLayoutVars>
      </dgm:prSet>
      <dgm:spPr/>
    </dgm:pt>
    <dgm:pt modelId="{12819683-3F7D-4313-9EB9-A2CC3C4B9638}" type="pres">
      <dgm:prSet presAssocID="{69FDD535-D6A4-4058-933D-758629B0F15B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1429542-621E-45CE-B9E5-E6934782E9F3}" type="pres">
      <dgm:prSet presAssocID="{69FDD535-D6A4-4058-933D-758629B0F15B}" presName="quadrantPlaceholder" presStyleCnt="0"/>
      <dgm:spPr/>
    </dgm:pt>
    <dgm:pt modelId="{435F3CC8-2DAC-4E03-B007-EF76A05392B9}" type="pres">
      <dgm:prSet presAssocID="{69FDD535-D6A4-4058-933D-758629B0F15B}" presName="center1" presStyleLbl="fgShp" presStyleIdx="0" presStyleCnt="2"/>
      <dgm:spPr>
        <a:noFill/>
        <a:ln>
          <a:noFill/>
        </a:ln>
      </dgm:spPr>
    </dgm:pt>
    <dgm:pt modelId="{C4729ADC-51D5-40F6-8069-809C97CAF6DF}" type="pres">
      <dgm:prSet presAssocID="{69FDD535-D6A4-4058-933D-758629B0F15B}" presName="center2" presStyleLbl="fgShp" presStyleIdx="1" presStyleCnt="2"/>
      <dgm:spPr>
        <a:noFill/>
        <a:ln>
          <a:noFill/>
        </a:ln>
      </dgm:spPr>
    </dgm:pt>
  </dgm:ptLst>
  <dgm:cxnLst>
    <dgm:cxn modelId="{1174E01F-D4B2-4583-B2C3-4DDABF3E050B}" srcId="{69FDD535-D6A4-4058-933D-758629B0F15B}" destId="{8077BACF-7EB1-4FBD-AB73-0CF54E714F9A}" srcOrd="3" destOrd="0" parTransId="{81E2C910-4F57-44B3-BED3-6DC9FAB1E42A}" sibTransId="{BC80689D-3192-4500-A80E-19ADADDC3AE3}"/>
    <dgm:cxn modelId="{67741D29-408D-4483-97C9-5DB9FE06AA99}" srcId="{69FDD535-D6A4-4058-933D-758629B0F15B}" destId="{34BD311F-3557-4A67-AB93-45A6B52EE94D}" srcOrd="1" destOrd="0" parTransId="{52EF819D-811A-442C-9762-9A153E843FC3}" sibTransId="{EA790768-77FC-4189-B587-D926F1E9FE65}"/>
    <dgm:cxn modelId="{C1EFC75D-EDC5-47FC-8AC7-17CE7BC9CEC0}" type="presOf" srcId="{69FDD535-D6A4-4058-933D-758629B0F15B}" destId="{176924F6-9576-46DE-A304-80713B040CBC}" srcOrd="0" destOrd="0" presId="urn:microsoft.com/office/officeart/2005/8/layout/cycle4"/>
    <dgm:cxn modelId="{DF023276-0650-4444-8536-A655D0DEFDBD}" type="presOf" srcId="{34BD311F-3557-4A67-AB93-45A6B52EE94D}" destId="{DA6B366C-421E-4F08-AE04-BC5CDBF5ECE9}" srcOrd="0" destOrd="0" presId="urn:microsoft.com/office/officeart/2005/8/layout/cycle4"/>
    <dgm:cxn modelId="{DFB9BA94-A424-489A-91E5-50B450DBE91C}" type="presOf" srcId="{31640DF2-C549-41DA-B737-147688551367}" destId="{02699610-4822-4D2B-BA76-BA595477CC90}" srcOrd="0" destOrd="0" presId="urn:microsoft.com/office/officeart/2005/8/layout/cycle4"/>
    <dgm:cxn modelId="{70656BAB-194E-4FD3-9828-5712D082BA64}" type="presOf" srcId="{53D1FB27-E41D-465F-8647-008A86CDF3ED}" destId="{292A4258-7A41-4EDB-AB3A-7F2B67F8813F}" srcOrd="0" destOrd="0" presId="urn:microsoft.com/office/officeart/2005/8/layout/cycle4"/>
    <dgm:cxn modelId="{DAA8CDBC-792E-45D5-93ED-68546600A848}" type="presOf" srcId="{8077BACF-7EB1-4FBD-AB73-0CF54E714F9A}" destId="{12819683-3F7D-4313-9EB9-A2CC3C4B9638}" srcOrd="0" destOrd="0" presId="urn:microsoft.com/office/officeart/2005/8/layout/cycle4"/>
    <dgm:cxn modelId="{6113F4BC-88E3-4874-9510-EEABB1031C53}" srcId="{69FDD535-D6A4-4058-933D-758629B0F15B}" destId="{53D1FB27-E41D-465F-8647-008A86CDF3ED}" srcOrd="2" destOrd="0" parTransId="{F7E04BDE-10C0-4E32-BE98-EECC943EE8F2}" sibTransId="{1C17F01C-D0B5-40FA-81C5-9ECC9B6EBCB2}"/>
    <dgm:cxn modelId="{2DC004D8-3389-463A-8890-A21DFE12A4A2}" srcId="{69FDD535-D6A4-4058-933D-758629B0F15B}" destId="{31640DF2-C549-41DA-B737-147688551367}" srcOrd="0" destOrd="0" parTransId="{E0298F1F-4564-467D-B99F-CA347BFA258B}" sibTransId="{988E227B-1359-4BBE-9AC0-7026D139AFDA}"/>
    <dgm:cxn modelId="{02D7BED7-A8A1-47DC-B0A9-3C1D75158023}" type="presParOf" srcId="{176924F6-9576-46DE-A304-80713B040CBC}" destId="{D3D562D6-2283-45EF-AE0B-9F1C1C62E49D}" srcOrd="0" destOrd="0" presId="urn:microsoft.com/office/officeart/2005/8/layout/cycle4"/>
    <dgm:cxn modelId="{850D3394-0B72-4612-B7D8-0D143E2D15E4}" type="presParOf" srcId="{D3D562D6-2283-45EF-AE0B-9F1C1C62E49D}" destId="{C57C41A4-E40F-4DCB-9953-C0DF038036FE}" srcOrd="0" destOrd="0" presId="urn:microsoft.com/office/officeart/2005/8/layout/cycle4"/>
    <dgm:cxn modelId="{0B2BCDB6-B3C7-4D40-8028-7EF37394BC02}" type="presParOf" srcId="{176924F6-9576-46DE-A304-80713B040CBC}" destId="{070E5DB3-FFA3-429C-9981-ABC4C8723FF2}" srcOrd="1" destOrd="0" presId="urn:microsoft.com/office/officeart/2005/8/layout/cycle4"/>
    <dgm:cxn modelId="{EDBF1CA8-285E-41FC-9101-8063688047F1}" type="presParOf" srcId="{070E5DB3-FFA3-429C-9981-ABC4C8723FF2}" destId="{02699610-4822-4D2B-BA76-BA595477CC90}" srcOrd="0" destOrd="0" presId="urn:microsoft.com/office/officeart/2005/8/layout/cycle4"/>
    <dgm:cxn modelId="{96BC4C2C-DE61-4FF4-8624-3AF64DBCB113}" type="presParOf" srcId="{070E5DB3-FFA3-429C-9981-ABC4C8723FF2}" destId="{DA6B366C-421E-4F08-AE04-BC5CDBF5ECE9}" srcOrd="1" destOrd="0" presId="urn:microsoft.com/office/officeart/2005/8/layout/cycle4"/>
    <dgm:cxn modelId="{2A6B1ACA-90F2-4B79-9153-02D9909611B9}" type="presParOf" srcId="{070E5DB3-FFA3-429C-9981-ABC4C8723FF2}" destId="{292A4258-7A41-4EDB-AB3A-7F2B67F8813F}" srcOrd="2" destOrd="0" presId="urn:microsoft.com/office/officeart/2005/8/layout/cycle4"/>
    <dgm:cxn modelId="{3FC47967-A44A-44EC-901A-31DFDADDDC83}" type="presParOf" srcId="{070E5DB3-FFA3-429C-9981-ABC4C8723FF2}" destId="{12819683-3F7D-4313-9EB9-A2CC3C4B9638}" srcOrd="3" destOrd="0" presId="urn:microsoft.com/office/officeart/2005/8/layout/cycle4"/>
    <dgm:cxn modelId="{99647C33-E189-4E16-999E-0BB047B2983A}" type="presParOf" srcId="{070E5DB3-FFA3-429C-9981-ABC4C8723FF2}" destId="{B1429542-621E-45CE-B9E5-E6934782E9F3}" srcOrd="4" destOrd="0" presId="urn:microsoft.com/office/officeart/2005/8/layout/cycle4"/>
    <dgm:cxn modelId="{C9D631EA-FA67-42CA-BD41-D6FA8ACB8DD9}" type="presParOf" srcId="{176924F6-9576-46DE-A304-80713B040CBC}" destId="{435F3CC8-2DAC-4E03-B007-EF76A05392B9}" srcOrd="2" destOrd="0" presId="urn:microsoft.com/office/officeart/2005/8/layout/cycle4"/>
    <dgm:cxn modelId="{56714E67-181F-4331-A4B2-1F0F3E6C4A3E}" type="presParOf" srcId="{176924F6-9576-46DE-A304-80713B040CBC}" destId="{C4729ADC-51D5-40F6-8069-809C97CAF6D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78B6F6-7AD1-4915-AFCF-CB35CE2565A7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86853-53E5-456C-B0C6-906684654E8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200" b="1" dirty="0"/>
            <a:t>Результаты учебной деятельности:</a:t>
          </a:r>
        </a:p>
        <a:p>
          <a:r>
            <a:rPr lang="ru-RU" sz="1200" b="1" dirty="0"/>
            <a:t>Даты и темы занятий</a:t>
          </a:r>
        </a:p>
        <a:p>
          <a:r>
            <a:rPr lang="ru-RU" sz="1200" b="1" dirty="0"/>
            <a:t>Домашние задания </a:t>
          </a:r>
        </a:p>
        <a:p>
          <a:r>
            <a:rPr lang="ru-RU" sz="1200" b="1" dirty="0"/>
            <a:t>Оценки и неявки и т.д.</a:t>
          </a:r>
        </a:p>
      </dgm:t>
    </dgm:pt>
    <dgm:pt modelId="{0138BE7D-14F9-4B4D-884A-56B4D0A862B6}" type="parTrans" cxnId="{05BC4D08-D4A3-4E7A-AE34-724B7BB108BD}">
      <dgm:prSet/>
      <dgm:spPr/>
      <dgm:t>
        <a:bodyPr/>
        <a:lstStyle/>
        <a:p>
          <a:endParaRPr lang="ru-RU"/>
        </a:p>
      </dgm:t>
    </dgm:pt>
    <dgm:pt modelId="{0DA1F7BD-9304-4605-9ED6-5D6C59898F4B}" type="sibTrans" cxnId="{05BC4D08-D4A3-4E7A-AE34-724B7BB108BD}">
      <dgm:prSet/>
      <dgm:spPr/>
      <dgm:t>
        <a:bodyPr/>
        <a:lstStyle/>
        <a:p>
          <a:endParaRPr lang="ru-RU"/>
        </a:p>
      </dgm:t>
    </dgm:pt>
    <dgm:pt modelId="{3C884965-392D-4968-B3B8-8017ACFC185A}">
      <dgm:prSet phldrT="[Текст]" custT="1"/>
      <dgm:spPr>
        <a:solidFill>
          <a:schemeClr val="bg2">
            <a:lumMod val="75000"/>
            <a:alpha val="56000"/>
          </a:schemeClr>
        </a:solidFill>
      </dgm:spPr>
      <dgm:t>
        <a:bodyPr/>
        <a:lstStyle/>
        <a:p>
          <a:r>
            <a:rPr lang="ru-RU" sz="1100" b="1" dirty="0"/>
            <a:t>Данные об организации учебного процесса: </a:t>
          </a:r>
        </a:p>
        <a:p>
          <a:r>
            <a:rPr lang="ru-RU" sz="1100" b="1" dirty="0"/>
            <a:t>Списки пользователей</a:t>
          </a:r>
        </a:p>
        <a:p>
          <a:r>
            <a:rPr lang="ru-RU" sz="1100" b="1" dirty="0"/>
            <a:t>Кураторство </a:t>
          </a:r>
        </a:p>
        <a:p>
          <a:r>
            <a:rPr lang="ru-RU" sz="1100" b="1" dirty="0"/>
            <a:t>Учебные периоды</a:t>
          </a:r>
        </a:p>
        <a:p>
          <a:r>
            <a:rPr lang="ru-RU" sz="1100" b="1" dirty="0"/>
            <a:t>Журнальные страницы и т.д.</a:t>
          </a:r>
        </a:p>
        <a:p>
          <a:endParaRPr lang="ru-RU" sz="900" dirty="0"/>
        </a:p>
      </dgm:t>
    </dgm:pt>
    <dgm:pt modelId="{CEE331A1-0703-4023-8F4A-A928A3A492E3}" type="parTrans" cxnId="{102C7A90-6A32-405A-8C01-9C0A7A2544A0}">
      <dgm:prSet/>
      <dgm:spPr/>
      <dgm:t>
        <a:bodyPr/>
        <a:lstStyle/>
        <a:p>
          <a:endParaRPr lang="ru-RU"/>
        </a:p>
      </dgm:t>
    </dgm:pt>
    <dgm:pt modelId="{B8189886-D5C6-48CA-BF16-00F2308CB3CD}" type="sibTrans" cxnId="{102C7A90-6A32-405A-8C01-9C0A7A2544A0}">
      <dgm:prSet/>
      <dgm:spPr/>
      <dgm:t>
        <a:bodyPr/>
        <a:lstStyle/>
        <a:p>
          <a:endParaRPr lang="ru-RU"/>
        </a:p>
      </dgm:t>
    </dgm:pt>
    <dgm:pt modelId="{363D1222-8CCD-4078-940A-6DA3C6C348DA}" type="pres">
      <dgm:prSet presAssocID="{6778B6F6-7AD1-4915-AFCF-CB35CE2565A7}" presName="Name0" presStyleCnt="0">
        <dgm:presLayoutVars>
          <dgm:chMax val="2"/>
          <dgm:chPref val="2"/>
          <dgm:animLvl val="lvl"/>
        </dgm:presLayoutVars>
      </dgm:prSet>
      <dgm:spPr/>
    </dgm:pt>
    <dgm:pt modelId="{5E8D787B-D7F0-4493-9700-D509D1C5447B}" type="pres">
      <dgm:prSet presAssocID="{6778B6F6-7AD1-4915-AFCF-CB35CE2565A7}" presName="LeftText" presStyleLbl="revTx" presStyleIdx="0" presStyleCnt="0">
        <dgm:presLayoutVars>
          <dgm:bulletEnabled val="1"/>
        </dgm:presLayoutVars>
      </dgm:prSet>
      <dgm:spPr/>
    </dgm:pt>
    <dgm:pt modelId="{2C2D532D-72CF-472B-ADA5-1ECF9633C0C4}" type="pres">
      <dgm:prSet presAssocID="{6778B6F6-7AD1-4915-AFCF-CB35CE2565A7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79112907-CDD6-4471-8594-2BF79504EFFC}" type="pres">
      <dgm:prSet presAssocID="{6778B6F6-7AD1-4915-AFCF-CB35CE2565A7}" presName="RightText" presStyleLbl="revTx" presStyleIdx="0" presStyleCnt="0">
        <dgm:presLayoutVars>
          <dgm:bulletEnabled val="1"/>
        </dgm:presLayoutVars>
      </dgm:prSet>
      <dgm:spPr/>
    </dgm:pt>
    <dgm:pt modelId="{18E753B9-2AEE-41E9-A63E-E7FDD6B2EB7A}" type="pres">
      <dgm:prSet presAssocID="{6778B6F6-7AD1-4915-AFCF-CB35CE2565A7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7CD88C1F-111B-474F-BC77-EE831A87EA9D}" type="pres">
      <dgm:prSet presAssocID="{6778B6F6-7AD1-4915-AFCF-CB35CE2565A7}" presName="TopArrow" presStyleLbl="node1" presStyleIdx="0" presStyleCnt="2" custLinFactNeighborX="10" custLinFactNeighborY="-12581"/>
      <dgm:spPr>
        <a:solidFill>
          <a:schemeClr val="tx1"/>
        </a:solidFill>
      </dgm:spPr>
    </dgm:pt>
    <dgm:pt modelId="{A97B1222-94D1-4F36-A8B6-44C5097DCA66}" type="pres">
      <dgm:prSet presAssocID="{6778B6F6-7AD1-4915-AFCF-CB35CE2565A7}" presName="BottomArrow" presStyleLbl="node1" presStyleIdx="1" presStyleCnt="2" custLinFactNeighborX="-3073" custLinFactNeighborY="13321"/>
      <dgm:spPr>
        <a:solidFill>
          <a:schemeClr val="tx1"/>
        </a:solidFill>
      </dgm:spPr>
    </dgm:pt>
  </dgm:ptLst>
  <dgm:cxnLst>
    <dgm:cxn modelId="{05BC4D08-D4A3-4E7A-AE34-724B7BB108BD}" srcId="{6778B6F6-7AD1-4915-AFCF-CB35CE2565A7}" destId="{DC486853-53E5-456C-B0C6-906684654E81}" srcOrd="0" destOrd="0" parTransId="{0138BE7D-14F9-4B4D-884A-56B4D0A862B6}" sibTransId="{0DA1F7BD-9304-4605-9ED6-5D6C59898F4B}"/>
    <dgm:cxn modelId="{2868F018-4790-43D9-B7C4-0EF6F22A2178}" type="presOf" srcId="{DC486853-53E5-456C-B0C6-906684654E81}" destId="{2C2D532D-72CF-472B-ADA5-1ECF9633C0C4}" srcOrd="1" destOrd="0" presId="urn:microsoft.com/office/officeart/2009/layout/ReverseList"/>
    <dgm:cxn modelId="{1B57A65B-32FD-4AB8-8E64-F6B7F41ACDFA}" type="presOf" srcId="{DC486853-53E5-456C-B0C6-906684654E81}" destId="{5E8D787B-D7F0-4493-9700-D509D1C5447B}" srcOrd="0" destOrd="0" presId="urn:microsoft.com/office/officeart/2009/layout/ReverseList"/>
    <dgm:cxn modelId="{5D3F3279-07F1-412C-8356-44E330F8FB2B}" type="presOf" srcId="{6778B6F6-7AD1-4915-AFCF-CB35CE2565A7}" destId="{363D1222-8CCD-4078-940A-6DA3C6C348DA}" srcOrd="0" destOrd="0" presId="urn:microsoft.com/office/officeart/2009/layout/ReverseList"/>
    <dgm:cxn modelId="{102C7A90-6A32-405A-8C01-9C0A7A2544A0}" srcId="{6778B6F6-7AD1-4915-AFCF-CB35CE2565A7}" destId="{3C884965-392D-4968-B3B8-8017ACFC185A}" srcOrd="1" destOrd="0" parTransId="{CEE331A1-0703-4023-8F4A-A928A3A492E3}" sibTransId="{B8189886-D5C6-48CA-BF16-00F2308CB3CD}"/>
    <dgm:cxn modelId="{CD36AD93-D85C-4FBD-BC62-FAE42F53EEC5}" type="presOf" srcId="{3C884965-392D-4968-B3B8-8017ACFC185A}" destId="{18E753B9-2AEE-41E9-A63E-E7FDD6B2EB7A}" srcOrd="1" destOrd="0" presId="urn:microsoft.com/office/officeart/2009/layout/ReverseList"/>
    <dgm:cxn modelId="{B2C282C2-0DCC-4AC8-ACC6-C7731D9DBC86}" type="presOf" srcId="{3C884965-392D-4968-B3B8-8017ACFC185A}" destId="{79112907-CDD6-4471-8594-2BF79504EFFC}" srcOrd="0" destOrd="0" presId="urn:microsoft.com/office/officeart/2009/layout/ReverseList"/>
    <dgm:cxn modelId="{6149056F-5225-4752-8FA5-2B15BBFB88D3}" type="presParOf" srcId="{363D1222-8CCD-4078-940A-6DA3C6C348DA}" destId="{5E8D787B-D7F0-4493-9700-D509D1C5447B}" srcOrd="0" destOrd="0" presId="urn:microsoft.com/office/officeart/2009/layout/ReverseList"/>
    <dgm:cxn modelId="{2F2E9DB4-D249-46B5-8479-151B20D91EB6}" type="presParOf" srcId="{363D1222-8CCD-4078-940A-6DA3C6C348DA}" destId="{2C2D532D-72CF-472B-ADA5-1ECF9633C0C4}" srcOrd="1" destOrd="0" presId="urn:microsoft.com/office/officeart/2009/layout/ReverseList"/>
    <dgm:cxn modelId="{E37C177B-3517-4B53-BD72-62E18F29A646}" type="presParOf" srcId="{363D1222-8CCD-4078-940A-6DA3C6C348DA}" destId="{79112907-CDD6-4471-8594-2BF79504EFFC}" srcOrd="2" destOrd="0" presId="urn:microsoft.com/office/officeart/2009/layout/ReverseList"/>
    <dgm:cxn modelId="{8EF89FAE-23C5-4BBA-B437-7B8AAFF909A7}" type="presParOf" srcId="{363D1222-8CCD-4078-940A-6DA3C6C348DA}" destId="{18E753B9-2AEE-41E9-A63E-E7FDD6B2EB7A}" srcOrd="3" destOrd="0" presId="urn:microsoft.com/office/officeart/2009/layout/ReverseList"/>
    <dgm:cxn modelId="{1AD6C700-A513-43C4-9151-1AC422DCD4F2}" type="presParOf" srcId="{363D1222-8CCD-4078-940A-6DA3C6C348DA}" destId="{7CD88C1F-111B-474F-BC77-EE831A87EA9D}" srcOrd="4" destOrd="0" presId="urn:microsoft.com/office/officeart/2009/layout/ReverseList"/>
    <dgm:cxn modelId="{7C4E3759-16DC-4169-BEB9-64D063293549}" type="presParOf" srcId="{363D1222-8CCD-4078-940A-6DA3C6C348DA}" destId="{A97B1222-94D1-4F36-A8B6-44C5097DCA66}" srcOrd="5" destOrd="0" presId="urn:microsoft.com/office/officeart/2009/layout/Revers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99610-4822-4D2B-BA76-BA595477CC90}">
      <dsp:nvSpPr>
        <dsp:cNvPr id="0" name=""/>
        <dsp:cNvSpPr/>
      </dsp:nvSpPr>
      <dsp:spPr>
        <a:xfrm>
          <a:off x="2452412" y="300289"/>
          <a:ext cx="2281149" cy="2281149"/>
        </a:xfrm>
        <a:prstGeom prst="pieWedg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360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</a:rPr>
            <a:t>  </a:t>
          </a:r>
        </a:p>
      </dsp:txBody>
      <dsp:txXfrm>
        <a:off x="3120545" y="968422"/>
        <a:ext cx="1613016" cy="1613016"/>
      </dsp:txXfrm>
    </dsp:sp>
    <dsp:sp modelId="{DA6B366C-421E-4F08-AE04-BC5CDBF5ECE9}">
      <dsp:nvSpPr>
        <dsp:cNvPr id="0" name=""/>
        <dsp:cNvSpPr/>
      </dsp:nvSpPr>
      <dsp:spPr>
        <a:xfrm rot="5400000">
          <a:off x="4838927" y="300289"/>
          <a:ext cx="2281149" cy="2281149"/>
        </a:xfrm>
        <a:prstGeom prst="pieWedge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1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1С:Оценка качества образования (для школ)</a:t>
          </a:r>
        </a:p>
      </dsp:txBody>
      <dsp:txXfrm rot="-5400000">
        <a:off x="4838927" y="968422"/>
        <a:ext cx="1613016" cy="1613016"/>
      </dsp:txXfrm>
    </dsp:sp>
    <dsp:sp modelId="{292A4258-7A41-4EDB-AB3A-7F2B67F8813F}">
      <dsp:nvSpPr>
        <dsp:cNvPr id="0" name=""/>
        <dsp:cNvSpPr/>
      </dsp:nvSpPr>
      <dsp:spPr>
        <a:xfrm rot="10800000">
          <a:off x="4845246" y="2661187"/>
          <a:ext cx="2292190" cy="2281149"/>
        </a:xfrm>
        <a:prstGeom prst="pieWedg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6680" rIns="0" bIns="106680" numCol="1" spcCol="1270" anchor="ctr" anchorCtr="1">
          <a:noAutofit/>
        </a:bodyPr>
        <a:lstStyle/>
        <a:p>
          <a:pPr marL="0" lvl="0" indent="0" algn="l" defTabSz="66675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Обучение пользователей</a:t>
          </a:r>
        </a:p>
      </dsp:txBody>
      <dsp:txXfrm rot="10800000">
        <a:off x="4845246" y="2661187"/>
        <a:ext cx="1620823" cy="1613016"/>
      </dsp:txXfrm>
    </dsp:sp>
    <dsp:sp modelId="{12819683-3F7D-4313-9EB9-A2CC3C4B9638}">
      <dsp:nvSpPr>
        <dsp:cNvPr id="0" name=""/>
        <dsp:cNvSpPr/>
      </dsp:nvSpPr>
      <dsp:spPr>
        <a:xfrm rot="16200000">
          <a:off x="2452412" y="2686804"/>
          <a:ext cx="2281149" cy="2281149"/>
        </a:xfrm>
        <a:prstGeom prst="pieWedge">
          <a:avLst/>
        </a:prstGeom>
        <a:solidFill>
          <a:srgbClr val="CCCC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1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Библиотека цифровых учебных материалов и курсов </a:t>
          </a:r>
        </a:p>
      </dsp:txBody>
      <dsp:txXfrm rot="5400000">
        <a:off x="3120545" y="2686804"/>
        <a:ext cx="1613016" cy="1613016"/>
      </dsp:txXfrm>
    </dsp:sp>
    <dsp:sp modelId="{435F3CC8-2DAC-4E03-B007-EF76A05392B9}">
      <dsp:nvSpPr>
        <dsp:cNvPr id="0" name=""/>
        <dsp:cNvSpPr/>
      </dsp:nvSpPr>
      <dsp:spPr>
        <a:xfrm>
          <a:off x="4392443" y="2159980"/>
          <a:ext cx="787602" cy="684871"/>
        </a:xfrm>
        <a:prstGeom prst="circularArrow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729ADC-51D5-40F6-8069-809C97CAF6DF}">
      <dsp:nvSpPr>
        <dsp:cNvPr id="0" name=""/>
        <dsp:cNvSpPr/>
      </dsp:nvSpPr>
      <dsp:spPr>
        <a:xfrm rot="10800000">
          <a:off x="4392443" y="2423392"/>
          <a:ext cx="787602" cy="684871"/>
        </a:xfrm>
        <a:prstGeom prst="circularArrow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532D-72CF-472B-ADA5-1ECF9633C0C4}">
      <dsp:nvSpPr>
        <dsp:cNvPr id="0" name=""/>
        <dsp:cNvSpPr/>
      </dsp:nvSpPr>
      <dsp:spPr>
        <a:xfrm rot="16200000">
          <a:off x="332504" y="1010212"/>
          <a:ext cx="2139143" cy="1307243"/>
        </a:xfrm>
        <a:prstGeom prst="round2SameRect">
          <a:avLst>
            <a:gd name="adj1" fmla="val 16670"/>
            <a:gd name="adj2" fmla="val 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76200" rIns="68580" bIns="76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Результаты учебной деятельности: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Даты и темы занятий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Домашние задания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Оценки и неявки и т.д.</a:t>
          </a:r>
        </a:p>
      </dsp:txBody>
      <dsp:txXfrm rot="5400000">
        <a:off x="812280" y="658088"/>
        <a:ext cx="1243417" cy="2011491"/>
      </dsp:txXfrm>
    </dsp:sp>
    <dsp:sp modelId="{18E753B9-2AEE-41E9-A63E-E7FDD6B2EB7A}">
      <dsp:nvSpPr>
        <dsp:cNvPr id="0" name=""/>
        <dsp:cNvSpPr/>
      </dsp:nvSpPr>
      <dsp:spPr>
        <a:xfrm rot="5400000">
          <a:off x="1699107" y="1010212"/>
          <a:ext cx="2139143" cy="1307243"/>
        </a:xfrm>
        <a:prstGeom prst="round2SameRect">
          <a:avLst>
            <a:gd name="adj1" fmla="val 16670"/>
            <a:gd name="adj2" fmla="val 0"/>
          </a:avLst>
        </a:prstGeom>
        <a:solidFill>
          <a:schemeClr val="bg2">
            <a:lumMod val="75000"/>
            <a:alpha val="5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9850" rIns="41910" bIns="6985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Данные об организации учебного процесса: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Списки пользователей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Кураторство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Учебные периоды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Журнальные страницы и т.д.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-5400000">
        <a:off x="2115057" y="658088"/>
        <a:ext cx="1243417" cy="2011491"/>
      </dsp:txXfrm>
    </dsp:sp>
    <dsp:sp modelId="{7CD88C1F-111B-474F-BC77-EE831A87EA9D}">
      <dsp:nvSpPr>
        <dsp:cNvPr id="0" name=""/>
        <dsp:cNvSpPr/>
      </dsp:nvSpPr>
      <dsp:spPr>
        <a:xfrm>
          <a:off x="1402079" y="-171923"/>
          <a:ext cx="1366602" cy="136653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1222-94D1-4F36-A8B6-44C5097DCA66}">
      <dsp:nvSpPr>
        <dsp:cNvPr id="0" name=""/>
        <dsp:cNvSpPr/>
      </dsp:nvSpPr>
      <dsp:spPr>
        <a:xfrm rot="10800000">
          <a:off x="1359946" y="2142834"/>
          <a:ext cx="1366602" cy="136653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4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20.05.2026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20.05.2026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20.05.2026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hyperlink" Target="https://vk.com/obrazovanie1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7" Type="http://schemas.openxmlformats.org/officeDocument/2006/relationships/image" Target="../media/image13.png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hyperlink" Target="https://rutube.ru/channel/26121825/" TargetMode="External"/><Relationship Id="rId4" Type="http://schemas.openxmlformats.org/officeDocument/2006/relationships/hyperlink" Target="https://vk.com/obrazovanie1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2026-03-3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6982A4-3D5D-2562-3AB8-EC3965FC1647}"/>
              </a:ext>
            </a:extLst>
          </p:cNvPr>
          <p:cNvSpPr txBox="1"/>
          <p:nvPr/>
        </p:nvSpPr>
        <p:spPr>
          <a:xfrm>
            <a:off x="468923" y="3645471"/>
            <a:ext cx="112541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Futura PT Demi" panose="020B0702020204020303"/>
                <a:cs typeface="Times New Roman" panose="02020603050405020304" pitchFamily="18" charset="0"/>
              </a:rPr>
              <a:t>Практические приемы работы в системе «1С:Образование»: </a:t>
            </a:r>
            <a:r>
              <a:rPr lang="ru-RU" sz="3600" dirty="0">
                <a:latin typeface="Futura PT Demi" panose="020B0702020204020303"/>
                <a:cs typeface="Times New Roman" panose="02020603050405020304" pitchFamily="18" charset="0"/>
              </a:rPr>
              <a:t>как завершить учебный год и подготовиться к новому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4DA20BFF-528E-6512-1B5C-C14020E5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23" y="5562829"/>
            <a:ext cx="765749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1C1C1C"/>
                </a:solidFill>
              </a:rPr>
              <a:t>Татьяна Чернецкая, руководитель методического направления, </a:t>
            </a:r>
            <a:r>
              <a:rPr lang="ru-RU" altLang="ru-RU" dirty="0" err="1">
                <a:solidFill>
                  <a:srgbClr val="1C1C1C"/>
                </a:solidFill>
              </a:rPr>
              <a:t>к.п.н</a:t>
            </a:r>
            <a:r>
              <a:rPr lang="ru-RU" altLang="ru-RU" dirty="0">
                <a:solidFill>
                  <a:srgbClr val="1C1C1C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1C1C1C"/>
                </a:solidFill>
              </a:rPr>
              <a:t>Отдел образовательных программ, фирма «1С»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6947BA-D432-BE57-F233-888673FEA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597" y="73372"/>
            <a:ext cx="6096403" cy="34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5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2072570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332345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3600" dirty="0">
                <a:latin typeface="Futura PT Demi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10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15" y="1758084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9416" y="2906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3600" dirty="0">
                <a:latin typeface="Futura PT Demi" pitchFamily="34" charset="-52"/>
              </a:rPr>
              <a:t>Как получить сертификат участника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11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730533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758084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 dirty="0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 dirty="0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 dirty="0">
                <a:solidFill>
                  <a:srgbClr val="000000"/>
                </a:solidFill>
              </a:rPr>
              <a:t> в сообществе во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dirty="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 dirty="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6788346" y="5729983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4968" y="573161"/>
            <a:ext cx="8989483" cy="1308581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Futura demi"/>
              </a:rPr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246867"/>
            <a:ext cx="10515600" cy="410948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425B93"/>
                </a:solidFill>
              </a:rPr>
              <a:t>8(800) 302-99-10</a:t>
            </a:r>
          </a:p>
          <a:p>
            <a:endParaRPr lang="ru-RU" dirty="0">
              <a:solidFill>
                <a:srgbClr val="425B93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Наши соцсети: </a:t>
            </a:r>
          </a:p>
          <a:p>
            <a:r>
              <a:rPr lang="ru-RU" dirty="0">
                <a:solidFill>
                  <a:schemeClr val="tx1"/>
                </a:solidFill>
              </a:rPr>
              <a:t>ВК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https://vk.com/obrazovanie1c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Rutube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https://rutube.ru/channel/26121825/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2" y="3351254"/>
            <a:ext cx="1409701" cy="1409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A90D4-E59B-225F-D061-D3EC44147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0910" y="4301608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62116" y="1790974"/>
            <a:ext cx="3557619" cy="1638026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Управление учебным процессом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Учет особенностей организации обучения в конкретной ОО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Активное взаимодействие преподавателя, ученика, родителя, администрации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113" y="115888"/>
            <a:ext cx="10048461" cy="1081087"/>
          </a:xfrm>
        </p:spPr>
        <p:txBody>
          <a:bodyPr>
            <a:noAutofit/>
          </a:bodyPr>
          <a:lstStyle/>
          <a:p>
            <a:r>
              <a:rPr lang="ru-RU" sz="3200" dirty="0">
                <a:latin typeface="Futura PT Demi" pitchFamily="34" charset="-52"/>
              </a:rPr>
              <a:t>Цифровая образовательная среда школы и колледжа: комплексный подход и облачные технологии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13061" y="4575233"/>
            <a:ext cx="3816822" cy="15121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Онлайн-курс повышения квалификации с выдачей удостоверения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Практические знания о работе в ЦОС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13061" y="1790974"/>
            <a:ext cx="3816822" cy="1638026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Оперативное управление качеством образования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Учет актуальных нормативных требований к освоению образовательной программы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Для учителя, классного руководителя, завуча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170870" y="1329108"/>
          <a:ext cx="9572490" cy="526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81757" y="2912091"/>
            <a:ext cx="18722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</a:rPr>
              <a:t>1С:Образование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115" y="4373217"/>
            <a:ext cx="3557619" cy="198782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Основные предметы</a:t>
            </a:r>
            <a:br>
              <a:rPr lang="ru-RU" sz="1400" dirty="0"/>
            </a:br>
            <a:r>
              <a:rPr lang="ru-RU" sz="1400" dirty="0"/>
              <a:t>с 1 по 11 классы для школы или 10 -11 классы для СПО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Интерактивных мультимедийный контент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Дидактическое разнообразие учебных материалов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Изучение программных продуктов и технологий 1С в СПО</a:t>
            </a:r>
          </a:p>
        </p:txBody>
      </p:sp>
    </p:spTree>
    <p:extLst>
      <p:ext uri="{BB962C8B-B14F-4D97-AF65-F5344CB8AC3E}">
        <p14:creationId xmlns:p14="http://schemas.microsoft.com/office/powerpoint/2010/main" val="237885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39C19-BF3F-E1C4-690F-DA375088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Futura PT Demi" pitchFamily="34" charset="-52"/>
              </a:rPr>
              <a:t>Цифровой колледж: </a:t>
            </a:r>
            <a:br>
              <a:rPr lang="ru-RU" sz="3200" dirty="0">
                <a:latin typeface="Futura PT Demi" pitchFamily="34" charset="-52"/>
              </a:rPr>
            </a:br>
            <a:r>
              <a:rPr lang="ru-RU" sz="3200" dirty="0">
                <a:latin typeface="Futura PT Demi" pitchFamily="34" charset="-52"/>
              </a:rPr>
              <a:t>1С:Колледж + 1С:Образование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370943-8A8B-0FBE-08B4-BA9A7DE06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" y="1531937"/>
            <a:ext cx="7532432" cy="4824413"/>
          </a:xfrm>
        </p:spPr>
        <p:txBody>
          <a:bodyPr/>
          <a:lstStyle/>
          <a:p>
            <a:pPr marL="285750" indent="-285750">
              <a:buClr>
                <a:srgbClr val="C00000"/>
              </a:buClr>
            </a:pPr>
            <a:r>
              <a:rPr lang="ru-RU" altLang="ru-RU" sz="2000" dirty="0"/>
              <a:t>Комплексная информационная система</a:t>
            </a:r>
          </a:p>
          <a:p>
            <a:pPr marL="285750" indent="-285750">
              <a:buClr>
                <a:srgbClr val="C00000"/>
              </a:buClr>
            </a:pPr>
            <a:r>
              <a:rPr lang="ru-RU" altLang="ru-RU" sz="2000" dirty="0"/>
              <a:t>Автоматизированы практически все подразделения и области работы образовательной организации</a:t>
            </a:r>
          </a:p>
          <a:p>
            <a:pPr marL="285750" lvl="0" indent="-285750">
              <a:buClr>
                <a:srgbClr val="C00000"/>
              </a:buClr>
            </a:pPr>
            <a:r>
              <a:rPr lang="ru-RU" sz="2000" dirty="0"/>
              <a:t>Замкнутый цикл автоматизации (планирование, учет и анализ результатов работы) управления учебным процессом.</a:t>
            </a:r>
          </a:p>
          <a:p>
            <a:pPr marL="285750" indent="-285750">
              <a:buClr>
                <a:srgbClr val="C00000"/>
              </a:buClr>
            </a:pPr>
            <a:r>
              <a:rPr lang="ru-RU" sz="2000" dirty="0"/>
              <a:t>Интеграции с ФИС, предоставление цифровых сервисов</a:t>
            </a:r>
          </a:p>
          <a:p>
            <a:pPr marL="285750" lvl="0" indent="-285750">
              <a:buClr>
                <a:srgbClr val="C00000"/>
              </a:buClr>
            </a:pPr>
            <a:r>
              <a:rPr lang="ru-RU" sz="2000" dirty="0"/>
              <a:t>Доступ к цифровой библиотеке, инструментам создания и  управления цифровым контентом</a:t>
            </a:r>
          </a:p>
          <a:p>
            <a:pPr marL="285750" lvl="0" indent="-285750">
              <a:buClr>
                <a:srgbClr val="C00000"/>
              </a:buClr>
            </a:pPr>
            <a:r>
              <a:rPr lang="ru-RU" sz="2000" dirty="0"/>
              <a:t>Наличие дополнительных курсов, не включенных в учебный план, которые могут посещать студенты (в т.ч. в электронном виде)</a:t>
            </a:r>
          </a:p>
          <a:p>
            <a:pPr marL="285750" indent="-285750">
              <a:buClr>
                <a:srgbClr val="C00000"/>
              </a:buClr>
            </a:pPr>
            <a:r>
              <a:rPr lang="ru-RU" sz="2000" dirty="0"/>
              <a:t>Повышение цифровых компетенций сотрудников, повышение квалификации педагогических работников в области преподавания технологий 1С</a:t>
            </a:r>
          </a:p>
          <a:p>
            <a:pPr marL="285750" indent="-285750">
              <a:buClr>
                <a:srgbClr val="C00000"/>
              </a:buClr>
            </a:pPr>
            <a:endParaRPr lang="ru-RU" altLang="ru-RU" dirty="0"/>
          </a:p>
          <a:p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6448533-AF42-9660-0BC1-71EEF1C550ED}"/>
              </a:ext>
            </a:extLst>
          </p:cNvPr>
          <p:cNvGraphicFramePr/>
          <p:nvPr/>
        </p:nvGraphicFramePr>
        <p:xfrm>
          <a:off x="7883144" y="1855958"/>
          <a:ext cx="4170755" cy="3327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21">
            <a:extLst>
              <a:ext uri="{FF2B5EF4-FFF2-40B4-BE49-F238E27FC236}">
                <a16:creationId xmlns:a16="http://schemas.microsoft.com/office/drawing/2014/main" id="{EE24ED0C-4B47-F830-09F9-061ED9C265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812" y="3191633"/>
            <a:ext cx="8540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>
            <a:extLst>
              <a:ext uri="{FF2B5EF4-FFF2-40B4-BE49-F238E27FC236}">
                <a16:creationId xmlns:a16="http://schemas.microsoft.com/office/drawing/2014/main" id="{4A768688-B882-FCED-0DA8-B99D1F552C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17" y="3181698"/>
            <a:ext cx="9509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70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4E1331E-233B-FFF9-01EF-7F967302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312" y="242835"/>
            <a:ext cx="10066746" cy="93821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Futura PT Demi" pitchFamily="34" charset="-52"/>
              </a:rPr>
              <a:t>Онлайн-педсовет </a:t>
            </a:r>
            <a:br>
              <a:rPr lang="ru-RU" sz="3600" dirty="0">
                <a:latin typeface="Futura PT Demi" pitchFamily="34" charset="-52"/>
              </a:rPr>
            </a:br>
            <a:r>
              <a:rPr lang="ru-RU" sz="3600" dirty="0">
                <a:latin typeface="Futura PT Demi" pitchFamily="34" charset="-52"/>
              </a:rPr>
              <a:t>«1С:Образование: ответы на вызовы времени»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451D458-7461-BCAF-74E8-E5EC21BC6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" y="1625946"/>
            <a:ext cx="6450298" cy="38926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2400" dirty="0">
                <a:latin typeface="Futura PT Demi" panose="020B0702020204020303"/>
              </a:rPr>
              <a:t>Цифровая образовательная среда: как получить наибольший эффект от внедрения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2400" dirty="0">
                <a:latin typeface="Futura PT Demi" panose="020B0702020204020303"/>
              </a:rPr>
              <a:t>Как мы внедряли «1С:Образование»: от апробации до полноценного использования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2400" dirty="0">
                <a:latin typeface="Futura PT Demi" panose="020B0702020204020303"/>
              </a:rPr>
              <a:t>Слово эксперту: как образовательная среда влияет на развитие цифровых умений учащихся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2400" dirty="0">
                <a:latin typeface="Futura PT Demi" panose="020B0702020204020303"/>
              </a:rPr>
              <a:t>Использование системы «1С:Образование» совместно с отечественными планшетами «Аврора»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2400" dirty="0">
                <a:latin typeface="Futura PT Demi" panose="020B0702020204020303"/>
              </a:rPr>
              <a:t>Работа с интерактивными заданиями в системе «1С:Образование»: практические советы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C198A4-4BC8-2951-E4A0-87842F8B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3723BB-B527-AB25-277E-85DC84137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31" y="1957754"/>
            <a:ext cx="5606236" cy="31535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00583A-32C2-4D1D-0397-479200EDEFA0}"/>
              </a:ext>
            </a:extLst>
          </p:cNvPr>
          <p:cNvSpPr txBox="1"/>
          <p:nvPr/>
        </p:nvSpPr>
        <p:spPr>
          <a:xfrm>
            <a:off x="6623538" y="5518636"/>
            <a:ext cx="5347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hlinkClick r:id="rId3"/>
              </a:rPr>
              <a:t>https://obrazovanie.1c.ru/events/2026-03-31/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626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27189" y="253384"/>
            <a:ext cx="10012971" cy="944813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Основные возможности для обучения в цифровой образовательной среде</a:t>
            </a:r>
            <a:endParaRPr lang="ru-RU" sz="3200" dirty="0">
              <a:latin typeface="Futura PT Demi" pitchFamily="34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51840" y="818022"/>
            <a:ext cx="5157787" cy="823912"/>
          </a:xfrm>
        </p:spPr>
        <p:txBody>
          <a:bodyPr/>
          <a:lstStyle/>
          <a:p>
            <a:r>
              <a:rPr lang="ru-RU" dirty="0"/>
              <a:t>Для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5322" y="2217571"/>
            <a:ext cx="5364000" cy="1366533"/>
          </a:xfrm>
          <a:solidFill>
            <a:srgbClr val="FFC000"/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/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/>
              <a:t>Инструменты для подготовки цифровых материалов к уроку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774101" y="807061"/>
            <a:ext cx="5183188" cy="823912"/>
          </a:xfrm>
        </p:spPr>
        <p:txBody>
          <a:bodyPr/>
          <a:lstStyle/>
          <a:p>
            <a:r>
              <a:rPr lang="ru-RU" dirty="0"/>
              <a:t>Для колледжа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459177" y="2191114"/>
            <a:ext cx="5364000" cy="1368000"/>
          </a:xfrm>
          <a:solidFill>
            <a:srgbClr val="FFC000"/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/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/>
              <a:t>Курсы по программам и технологиям 1С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/>
              <a:t>Инструменты для создания учебных курсов по </a:t>
            </a:r>
            <a:r>
              <a:rPr lang="ru-RU" sz="3300" dirty="0" err="1"/>
              <a:t>профдисциплинам</a:t>
            </a:r>
            <a:endParaRPr lang="ru-RU" sz="33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21" y="3643020"/>
            <a:ext cx="11376000" cy="1440000"/>
          </a:xfrm>
          <a:prstGeom prst="rect">
            <a:avLst/>
          </a:prstGeom>
          <a:solidFill>
            <a:srgbClr val="C00000">
              <a:alpha val="78000"/>
            </a:srgb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Детальное информирование педагога о процессе выполнения задания</a:t>
            </a:r>
          </a:p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5322" y="5859350"/>
            <a:ext cx="11376000" cy="7571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322" y="5144923"/>
            <a:ext cx="53640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Оценка уровня достижения планируемых результатов обучения в соответствии с ФГОС 2022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38644" y="5144922"/>
            <a:ext cx="53640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5322" y="1746929"/>
            <a:ext cx="11376000" cy="4370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2000" b="1" dirty="0"/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264544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3864F91-2E22-2928-C521-FB12ABBA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utura PT Demi" panose="020B0702020204020303"/>
                <a:cs typeface="Times New Roman" panose="02020603050405020304" pitchFamily="18" charset="0"/>
              </a:rPr>
              <a:t>Как завершить учебный год и подготовиться к новому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BFC6E36-4532-9791-52AD-A53E2EFE0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FFE073-8AEB-F80E-0038-86A80938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3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857E1-515B-FC11-A86E-76AB69F7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Futura PT Demi" pitchFamily="34" charset="-52"/>
              </a:rPr>
              <a:t>Инструкция по переводу – </a:t>
            </a:r>
            <a:br>
              <a:rPr lang="ru-RU" sz="3600" dirty="0">
                <a:latin typeface="Futura PT Demi" pitchFamily="34" charset="-52"/>
              </a:rPr>
            </a:br>
            <a:r>
              <a:rPr lang="ru-RU" sz="3600" dirty="0">
                <a:latin typeface="Futura PT Demi" pitchFamily="34" charset="-52"/>
              </a:rPr>
              <a:t>прямо в интерфейсе раздела!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C1C42F-A2E9-4F23-3191-FE98D279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CAA6E9-0462-ABC1-003A-1D3479972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722" y="1539945"/>
            <a:ext cx="7826529" cy="49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2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ABC584C-1087-9EB4-0F1C-D3011494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Futura PT Demi" pitchFamily="34" charset="-52"/>
              </a:rPr>
              <a:t>Обновленный алгоритм перевода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A26C1A-C2CE-59F1-0964-E9BF1D9E8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352550"/>
            <a:ext cx="11847007" cy="5353050"/>
          </a:xfrm>
        </p:spPr>
        <p:txBody>
          <a:bodyPr>
            <a:normAutofit/>
          </a:bodyPr>
          <a:lstStyle/>
          <a:p>
            <a:r>
              <a:rPr lang="ru-RU" dirty="0"/>
              <a:t>Создаются новые классы и подгруппы классов</a:t>
            </a:r>
          </a:p>
          <a:p>
            <a:r>
              <a:rPr lang="ru-RU" dirty="0"/>
              <a:t>Создаются новые учебные периоды по образцу предыдущего учебного года (требуется конфигурация)</a:t>
            </a:r>
          </a:p>
          <a:p>
            <a:r>
              <a:rPr lang="ru-RU" dirty="0"/>
              <a:t>Создаются новые журнальные страницы по образцу предыдущего учебного года</a:t>
            </a:r>
          </a:p>
          <a:p>
            <a:r>
              <a:rPr lang="ru-RU" dirty="0"/>
              <a:t>Журнальные страницы прошедшего учебного года отправляются в архив</a:t>
            </a:r>
          </a:p>
          <a:p>
            <a:r>
              <a:rPr lang="ru-RU" dirty="0"/>
              <a:t>Прошедший учебный год отправляется в архив</a:t>
            </a:r>
          </a:p>
          <a:p>
            <a:r>
              <a:rPr lang="ru-RU" dirty="0"/>
              <a:t>Удаляются старые классы</a:t>
            </a:r>
          </a:p>
          <a:p>
            <a:r>
              <a:rPr lang="ru-RU" dirty="0"/>
              <a:t>Учащиеся распределяются по новым классам в соответствии с правилами, определенными на первой вкладке мастера перевода</a:t>
            </a:r>
          </a:p>
          <a:p>
            <a:r>
              <a:rPr lang="ru-RU" dirty="0"/>
              <a:t>Учащиеся из последней параллели блокируются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BCF406-58A9-E625-787B-2DF9C6A9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9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2F293-6206-41DA-A4A5-0C7846F2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Futura PT Demi" pitchFamily="34" charset="-52"/>
              </a:rPr>
              <a:t>Особенности перевода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19C86-41DC-31AF-508C-7FDB2EE13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15" y="1473688"/>
            <a:ext cx="11617569" cy="4824413"/>
          </a:xfrm>
        </p:spPr>
        <p:txBody>
          <a:bodyPr>
            <a:normAutofit/>
          </a:bodyPr>
          <a:lstStyle/>
          <a:p>
            <a:r>
              <a:rPr lang="ru-RU" sz="2400" dirty="0"/>
              <a:t>Можно менять новый класс учащемуся, создавать новый целевой класс или отменять перевод конкретного учащегося</a:t>
            </a:r>
          </a:p>
          <a:p>
            <a:r>
              <a:rPr lang="ru-RU" sz="2400" dirty="0"/>
              <a:t>Можно сразу создать пустые 1-е классы и журнальные страницы по образцу прошлого года</a:t>
            </a:r>
          </a:p>
          <a:p>
            <a:r>
              <a:rPr lang="ru-RU" sz="2400" dirty="0"/>
              <a:t>Автоматически каждому учащемуся назначается класс с названием, в котором номер параллели увеличен на единицу</a:t>
            </a:r>
          </a:p>
          <a:p>
            <a:r>
              <a:rPr lang="ru-RU" sz="2400" dirty="0"/>
              <a:t>С помощью выпадающего списка в колонке "Перевести в класс" можно перевести учащегося в любой другой класс в той же параллели или добавить класс с новым названием</a:t>
            </a:r>
          </a:p>
          <a:p>
            <a:r>
              <a:rPr lang="ru-RU" sz="2400" dirty="0"/>
              <a:t>Каждому старому учебному периоду по умолчанию автоматически сопоставляется похожий по названию или датам учебный период нового учебного года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EC6993-5068-B8E4-A0F6-96266A1B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78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14305</TotalTime>
  <Words>865</Words>
  <Application>Microsoft Office PowerPoint</Application>
  <PresentationFormat>Широкоэкранный</PresentationFormat>
  <Paragraphs>114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Futura demi</vt:lpstr>
      <vt:lpstr>Futura PT Demi</vt:lpstr>
      <vt:lpstr>Wingdings</vt:lpstr>
      <vt:lpstr>Тема Office</vt:lpstr>
      <vt:lpstr>Презентация PowerPoint</vt:lpstr>
      <vt:lpstr>Цифровая образовательная среда школы и колледжа: комплексный подход и облачные технологии</vt:lpstr>
      <vt:lpstr>Цифровой колледж:  1С:Колледж + 1С:Образование</vt:lpstr>
      <vt:lpstr>Онлайн-педсовет  «1С:Образование: ответы на вызовы времени»</vt:lpstr>
      <vt:lpstr>Основные возможности для обучения в цифровой образовательной среде</vt:lpstr>
      <vt:lpstr>Как завершить учебный год и подготовиться к новому</vt:lpstr>
      <vt:lpstr>Инструкция по переводу –  прямо в интерфейсе раздела!</vt:lpstr>
      <vt:lpstr>Обновленный алгоритм перевода</vt:lpstr>
      <vt:lpstr>Особенности перевода</vt:lpstr>
      <vt:lpstr>Как подключиться к системе «1С:Образование»</vt:lpstr>
      <vt:lpstr>Как получить сертификат участника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380</cp:revision>
  <dcterms:created xsi:type="dcterms:W3CDTF">2018-08-08T13:50:28Z</dcterms:created>
  <dcterms:modified xsi:type="dcterms:W3CDTF">2026-05-20T09:18:07Z</dcterms:modified>
</cp:coreProperties>
</file>